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Montserrat Medium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/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10415" y="13078832"/>
            <a:ext cx="350673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10415" y="13078832"/>
            <a:ext cx="350673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10415" y="13074598"/>
            <a:ext cx="350673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Montserra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chele Montesi - Stefano Furi"/>
          <p:cNvSpPr txBox="1"/>
          <p:nvPr>
            <p:ph type="body" sz="quarter" idx="1"/>
          </p:nvPr>
        </p:nvSpPr>
        <p:spPr>
          <a:xfrm>
            <a:off x="1201340" y="11859862"/>
            <a:ext cx="7023156" cy="636980"/>
          </a:xfrm>
          <a:prstGeom prst="rect">
            <a:avLst/>
          </a:prstGeom>
        </p:spPr>
        <p:txBody>
          <a:bodyPr/>
          <a:lstStyle>
            <a:lvl1pPr defTabSz="808990">
              <a:defRPr sz="3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Michele Montesi, Luca Rapolla</a:t>
            </a:r>
          </a:p>
        </p:txBody>
      </p:sp>
      <p:sp>
        <p:nvSpPr>
          <p:cNvPr id="152" name="Brogram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Clubbers</a:t>
            </a:r>
          </a:p>
        </p:txBody>
      </p:sp>
      <p:sp>
        <p:nvSpPr>
          <p:cNvPr id="153" name="Progetto Tecnologie Web - A.A. 2022-2023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sz="5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Progetto Mobile - A.A. 2022-2023</a:t>
            </a:r>
          </a:p>
        </p:txBody>
      </p:sp>
      <p:sp>
        <p:nvSpPr>
          <p:cNvPr id="154" name="Cesena, 30-01-2023"/>
          <p:cNvSpPr txBox="1"/>
          <p:nvPr/>
        </p:nvSpPr>
        <p:spPr>
          <a:xfrm>
            <a:off x="15675832" y="11859862"/>
            <a:ext cx="7023156" cy="64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 defTabSz="817244">
              <a:defRPr sz="3500">
                <a:solidFill>
                  <a:srgbClr val="3D3D3D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Cesena, 05/07/2023</a:t>
            </a:r>
          </a:p>
        </p:txBody>
      </p:sp>
      <p:sp>
        <p:nvSpPr>
          <p:cNvPr id="155" name="Rectangle"/>
          <p:cNvSpPr/>
          <p:nvPr/>
        </p:nvSpPr>
        <p:spPr>
          <a:xfrm>
            <a:off x="-282179" y="-1067571"/>
            <a:ext cx="24948358" cy="1270002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Scopo dell’app</a:t>
            </a:r>
          </a:p>
        </p:txBody>
      </p:sp>
      <p:sp>
        <p:nvSpPr>
          <p:cNvPr id="158" name="Per la produzione dell’applicativo, è stato seguito il seguente approccio:"/>
          <p:cNvSpPr txBox="1"/>
          <p:nvPr/>
        </p:nvSpPr>
        <p:spPr>
          <a:xfrm>
            <a:off x="1206499" y="2969812"/>
            <a:ext cx="20504582" cy="2161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901903">
              <a:lnSpc>
                <a:spcPct val="90000"/>
              </a:lnSpc>
              <a:spcBef>
                <a:spcPts val="3500"/>
              </a:spcBef>
              <a:defRPr sz="3743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Clubbers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offre una piattaforma facile ed intuitiva per mettere in collegamento i proprietari di club, o locali, con i propri clienti, offrendo i seguenti vantaggi: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6501" y="5590847"/>
            <a:ext cx="10448688" cy="697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lnSpc>
                <a:spcPct val="81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Proprietario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Crea uno spazio dedicato esclusivamente rivolto a chi cerca eventi.</a:t>
            </a: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Da un’idea precisa del successo attuale di un evento.</a:t>
            </a:r>
          </a:p>
          <a:p>
            <a:pPr marL="685800" indent="-685800" algn="just">
              <a:lnSpc>
                <a:spcPct val="81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Crea interazione col pubblico grazie ai post.</a:t>
            </a:r>
          </a:p>
        </p:txBody>
      </p:sp>
      <p:sp>
        <p:nvSpPr>
          <p:cNvPr id="160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61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62" name="1"/>
          <p:cNvSpPr txBox="1"/>
          <p:nvPr/>
        </p:nvSpPr>
        <p:spPr>
          <a:xfrm>
            <a:off x="12079833" y="12778317"/>
            <a:ext cx="224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" name="Analisi dettagliata dei requisiti fondamentali…"/>
          <p:cNvSpPr txBox="1"/>
          <p:nvPr/>
        </p:nvSpPr>
        <p:spPr>
          <a:xfrm>
            <a:off x="12728810" y="5590847"/>
            <a:ext cx="10448689" cy="697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2316421">
              <a:lnSpc>
                <a:spcPct val="90000"/>
              </a:lnSpc>
              <a:spcBef>
                <a:spcPts val="4200"/>
              </a:spcBef>
              <a:defRPr sz="456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Cliente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79119" indent="-579119" algn="just" defTabSz="2316421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456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Rende semplice la ricerca di eventi grazie all’uso di diversi tag.</a:t>
            </a:r>
          </a:p>
          <a:p>
            <a:pPr marL="579119" indent="-579119" algn="just" defTabSz="2316421">
              <a:lnSpc>
                <a:spcPct val="90000"/>
              </a:lnSpc>
              <a:spcBef>
                <a:spcPts val="4200"/>
              </a:spcBef>
              <a:buSzPct val="123000"/>
              <a:buChar char="•"/>
              <a:defRPr sz="456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Fornisce la possibilità di postare la propria esperienza ad un evento, sotto forma di post allegato, passato o presente.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sign"/>
          <p:cNvSpPr txBox="1"/>
          <p:nvPr>
            <p:ph type="title"/>
          </p:nvPr>
        </p:nvSpPr>
        <p:spPr>
          <a:xfrm>
            <a:off x="1206500" y="10519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Scopo dell’app</a:t>
            </a:r>
          </a:p>
        </p:txBody>
      </p:sp>
      <p:sp>
        <p:nvSpPr>
          <p:cNvPr id="166" name="Analisi dettagliata dei requisiti fondamentali…"/>
          <p:cNvSpPr txBox="1"/>
          <p:nvPr/>
        </p:nvSpPr>
        <p:spPr>
          <a:xfrm>
            <a:off x="1206501" y="3145800"/>
            <a:ext cx="10448688" cy="9422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Proprietario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La rete di followers/seguiti rende la condivisione di post uno strumento di pubblicità gratuito.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Non è necessario impiegare risorse in campagne pubblicitarie in quanto non esistono altre tipologie di post.</a:t>
            </a:r>
          </a:p>
        </p:txBody>
      </p:sp>
      <p:sp>
        <p:nvSpPr>
          <p:cNvPr id="167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68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69" name="1"/>
          <p:cNvSpPr txBox="1"/>
          <p:nvPr/>
        </p:nvSpPr>
        <p:spPr>
          <a:xfrm>
            <a:off x="12048286" y="12778317"/>
            <a:ext cx="2874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0" name="Analisi dettagliata dei requisiti fondamentali…"/>
          <p:cNvSpPr txBox="1"/>
          <p:nvPr/>
        </p:nvSpPr>
        <p:spPr>
          <a:xfrm>
            <a:off x="12728810" y="3145797"/>
            <a:ext cx="10448689" cy="9422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Lato Cliente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: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Grazie al profilo personale degli utenti, è più facile vedere a quali eventi parteciperanno i propri amici.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Tecnologie utilizzate</a:t>
            </a:r>
          </a:p>
        </p:txBody>
      </p:sp>
      <p:sp>
        <p:nvSpPr>
          <p:cNvPr id="173" name="Analisi dettagliata dei requisiti fondamentali…"/>
          <p:cNvSpPr txBox="1"/>
          <p:nvPr/>
        </p:nvSpPr>
        <p:spPr>
          <a:xfrm>
            <a:off x="1206499" y="2969815"/>
            <a:ext cx="20504582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Material 3 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- Libreria per design coerente e moderno in Android.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Hilt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dependency injection semplificata per Android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Room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persistenza dei dati per Android con SQLite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Coil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caricamento e visualizzazione immagini per Android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Google Maps 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- API per integrazione mappe interattive in applicazioni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Sheets-Compose-Dialog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che offre vari dialogs e views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Volley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Libreria di rete semplificata per operazioni HTTP in Android</a:t>
            </a:r>
            <a:endParaRPr>
              <a:latin typeface="Montserrat Regular"/>
              <a:ea typeface="Montserrat Regular"/>
              <a:cs typeface="Montserrat Regular"/>
              <a:sym typeface="Montserrat Regular"/>
            </a:endParaRPr>
          </a:p>
          <a:p>
            <a:pPr marL="591312" indent="-591312" algn="just" defTabSz="2365187">
              <a:lnSpc>
                <a:spcPct val="81000"/>
              </a:lnSpc>
              <a:spcBef>
                <a:spcPts val="4300"/>
              </a:spcBef>
              <a:buSzPct val="123000"/>
              <a:buChar char="•"/>
              <a:defRPr sz="4268">
                <a:solidFill>
                  <a:srgbClr val="3D3D3D"/>
                </a:solidFill>
                <a:latin typeface="+mn-lt"/>
                <a:ea typeface="+mn-ea"/>
                <a:cs typeface="+mn-cs"/>
                <a:sym typeface="Montserrat Medium"/>
              </a:defRPr>
            </a:pPr>
            <a:r>
              <a:t>Carousel</a:t>
            </a:r>
            <a:r>
              <a:rPr>
                <a:latin typeface="Montserrat Regular"/>
                <a:ea typeface="Montserrat Regular"/>
                <a:cs typeface="Montserrat Regular"/>
                <a:sym typeface="Montserrat Regular"/>
              </a:rPr>
              <a:t> - Componente UI per creare carousel di immagini scorrevoli</a:t>
            </a:r>
          </a:p>
        </p:txBody>
      </p:sp>
      <p:sp>
        <p:nvSpPr>
          <p:cNvPr id="174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75" name="1"/>
          <p:cNvSpPr txBox="1"/>
          <p:nvPr/>
        </p:nvSpPr>
        <p:spPr>
          <a:xfrm>
            <a:off x="12048896" y="12778317"/>
            <a:ext cx="2862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6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679207" y="3074645"/>
            <a:ext cx="8478051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Mockups</a:t>
            </a:r>
          </a:p>
        </p:txBody>
      </p:sp>
      <p:sp>
        <p:nvSpPr>
          <p:cNvPr id="180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181" name="1"/>
          <p:cNvSpPr txBox="1"/>
          <p:nvPr/>
        </p:nvSpPr>
        <p:spPr>
          <a:xfrm>
            <a:off x="12048896" y="12778317"/>
            <a:ext cx="2862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2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pic>
        <p:nvPicPr>
          <p:cNvPr id="183" name="Login Page.png" descr="Login 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794" y="3385451"/>
            <a:ext cx="1955936" cy="383664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9547569" y="3074645"/>
            <a:ext cx="356437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5" name="Registration Page.png" descr="Registration P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0250" y="3424851"/>
            <a:ext cx="4577568" cy="375784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ogin and Registration Screens"/>
          <p:cNvSpPr txBox="1"/>
          <p:nvPr/>
        </p:nvSpPr>
        <p:spPr>
          <a:xfrm>
            <a:off x="603083" y="2601778"/>
            <a:ext cx="43821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Login and Registration Screens</a:t>
            </a:r>
          </a:p>
        </p:txBody>
      </p:sp>
      <p:pic>
        <p:nvPicPr>
          <p:cNvPr id="187" name="Home.png" descr="H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1785" y="3385451"/>
            <a:ext cx="1955937" cy="383664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Home Screen"/>
          <p:cNvSpPr txBox="1"/>
          <p:nvPr/>
        </p:nvSpPr>
        <p:spPr>
          <a:xfrm>
            <a:off x="9544570" y="2601778"/>
            <a:ext cx="1971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Home Screen</a:t>
            </a:r>
          </a:p>
        </p:txBody>
      </p:sp>
      <p:sp>
        <p:nvSpPr>
          <p:cNvPr id="189" name="Rectangle"/>
          <p:cNvSpPr/>
          <p:nvPr/>
        </p:nvSpPr>
        <p:spPr>
          <a:xfrm>
            <a:off x="13502250" y="3074645"/>
            <a:ext cx="3250965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0" name="Notifications.png" descr="Notificatio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43223" y="3372619"/>
            <a:ext cx="1969020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Notifications Screen"/>
          <p:cNvSpPr txBox="1"/>
          <p:nvPr/>
        </p:nvSpPr>
        <p:spPr>
          <a:xfrm>
            <a:off x="13480642" y="2601778"/>
            <a:ext cx="28575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Notifications Screen</a:t>
            </a:r>
          </a:p>
        </p:txBody>
      </p:sp>
      <p:sp>
        <p:nvSpPr>
          <p:cNvPr id="192" name="Rectangle"/>
          <p:cNvSpPr/>
          <p:nvPr/>
        </p:nvSpPr>
        <p:spPr>
          <a:xfrm>
            <a:off x="17477350" y="3074645"/>
            <a:ext cx="538033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3" name="Search Page.png" descr="Search P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25626" y="3293095"/>
            <a:ext cx="4883777" cy="40213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User and Club Search"/>
          <p:cNvSpPr txBox="1"/>
          <p:nvPr/>
        </p:nvSpPr>
        <p:spPr>
          <a:xfrm>
            <a:off x="17468188" y="2601778"/>
            <a:ext cx="31120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 and Club Search</a:t>
            </a:r>
          </a:p>
        </p:txBody>
      </p:sp>
      <p:sp>
        <p:nvSpPr>
          <p:cNvPr id="195" name="Rectangle"/>
          <p:cNvSpPr/>
          <p:nvPr/>
        </p:nvSpPr>
        <p:spPr>
          <a:xfrm>
            <a:off x="679207" y="8600418"/>
            <a:ext cx="5059068" cy="41273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6" name="Event Creation.png" descr="Event Cre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6992" y="8785176"/>
            <a:ext cx="3983497" cy="375784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vent Creation Screens"/>
          <p:cNvSpPr txBox="1"/>
          <p:nvPr/>
        </p:nvSpPr>
        <p:spPr>
          <a:xfrm>
            <a:off x="600899" y="8006898"/>
            <a:ext cx="33095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Event Creation Screens</a:t>
            </a:r>
          </a:p>
        </p:txBody>
      </p:sp>
      <p:sp>
        <p:nvSpPr>
          <p:cNvPr id="198" name="Rectangle"/>
          <p:cNvSpPr/>
          <p:nvPr/>
        </p:nvSpPr>
        <p:spPr>
          <a:xfrm>
            <a:off x="6157074" y="8600418"/>
            <a:ext cx="9168881" cy="41273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9" name="Event datails.png" descr="Event datai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76654" y="8712043"/>
            <a:ext cx="8329721" cy="3904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Event Details Screens"/>
          <p:cNvSpPr txBox="1"/>
          <p:nvPr/>
        </p:nvSpPr>
        <p:spPr>
          <a:xfrm>
            <a:off x="6136727" y="8003634"/>
            <a:ext cx="30836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Event Details Screens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Mockups</a:t>
            </a:r>
          </a:p>
        </p:txBody>
      </p:sp>
      <p:sp>
        <p:nvSpPr>
          <p:cNvPr id="203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204" name="1"/>
          <p:cNvSpPr txBox="1"/>
          <p:nvPr/>
        </p:nvSpPr>
        <p:spPr>
          <a:xfrm>
            <a:off x="12048896" y="12778317"/>
            <a:ext cx="2862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5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206" name="Rectangle"/>
          <p:cNvSpPr/>
          <p:nvPr/>
        </p:nvSpPr>
        <p:spPr>
          <a:xfrm>
            <a:off x="937716" y="3087477"/>
            <a:ext cx="6733051" cy="445825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7" name="Post Creation.png" descr="Post Cre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583" y="3385451"/>
            <a:ext cx="6115317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Post Creation Screens"/>
          <p:cNvSpPr txBox="1"/>
          <p:nvPr/>
        </p:nvSpPr>
        <p:spPr>
          <a:xfrm>
            <a:off x="915956" y="2601778"/>
            <a:ext cx="316260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 Creation Screens</a:t>
            </a:r>
          </a:p>
        </p:txBody>
      </p:sp>
      <p:sp>
        <p:nvSpPr>
          <p:cNvPr id="209" name="Rectangle"/>
          <p:cNvSpPr/>
          <p:nvPr/>
        </p:nvSpPr>
        <p:spPr>
          <a:xfrm>
            <a:off x="8645931" y="3087477"/>
            <a:ext cx="8737049" cy="445825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0" name="Timelines with searchbar.png" descr="Timelines with search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8212" y="3373721"/>
            <a:ext cx="8352486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imeline Screen"/>
          <p:cNvSpPr txBox="1"/>
          <p:nvPr/>
        </p:nvSpPr>
        <p:spPr>
          <a:xfrm>
            <a:off x="8627323" y="2561967"/>
            <a:ext cx="228783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Timeline Screen</a:t>
            </a:r>
          </a:p>
        </p:txBody>
      </p:sp>
      <p:sp>
        <p:nvSpPr>
          <p:cNvPr id="212" name="Rectangle"/>
          <p:cNvSpPr/>
          <p:nvPr/>
        </p:nvSpPr>
        <p:spPr>
          <a:xfrm>
            <a:off x="1398951" y="8256634"/>
            <a:ext cx="5810581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3" name="User Personal Profile.png" descr="User Personal Profi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7647" y="8542879"/>
            <a:ext cx="4353189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User Personal Profile Screen"/>
          <p:cNvSpPr txBox="1"/>
          <p:nvPr/>
        </p:nvSpPr>
        <p:spPr>
          <a:xfrm>
            <a:off x="1386127" y="7819971"/>
            <a:ext cx="400873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 Personal Profile Screen</a:t>
            </a:r>
          </a:p>
        </p:txBody>
      </p:sp>
      <p:sp>
        <p:nvSpPr>
          <p:cNvPr id="215" name="Rectangle"/>
          <p:cNvSpPr/>
          <p:nvPr/>
        </p:nvSpPr>
        <p:spPr>
          <a:xfrm>
            <a:off x="7502294" y="8256634"/>
            <a:ext cx="5810580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6" name="Admin Profile Page.png" descr="Admin Profile 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5037" y="8554608"/>
            <a:ext cx="4345094" cy="386230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dmin Personal Profile Screen"/>
          <p:cNvSpPr txBox="1"/>
          <p:nvPr/>
        </p:nvSpPr>
        <p:spPr>
          <a:xfrm>
            <a:off x="7498722" y="7819971"/>
            <a:ext cx="42464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Admin Personal Profile Screen</a:t>
            </a:r>
          </a:p>
        </p:txBody>
      </p:sp>
      <p:sp>
        <p:nvSpPr>
          <p:cNvPr id="218" name="Rectangle"/>
          <p:cNvSpPr/>
          <p:nvPr/>
        </p:nvSpPr>
        <p:spPr>
          <a:xfrm>
            <a:off x="13861760" y="8256634"/>
            <a:ext cx="3470087" cy="44582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satOff val="-7500"/>
                <a:lumOff val="-10588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9" name="Settings Page.png" descr="Settings P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06316" y="8542879"/>
            <a:ext cx="1980978" cy="38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ettings Screen"/>
          <p:cNvSpPr txBox="1"/>
          <p:nvPr/>
        </p:nvSpPr>
        <p:spPr>
          <a:xfrm>
            <a:off x="13849060" y="7819971"/>
            <a:ext cx="22707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Settings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Schermate dell’App</a:t>
            </a:r>
          </a:p>
        </p:txBody>
      </p:sp>
      <p:sp>
        <p:nvSpPr>
          <p:cNvPr id="223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224" name="1"/>
          <p:cNvSpPr txBox="1"/>
          <p:nvPr/>
        </p:nvSpPr>
        <p:spPr>
          <a:xfrm>
            <a:off x="11993270" y="12778317"/>
            <a:ext cx="3974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225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810656"/>
            <a:ext cx="4578876" cy="9666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2696" y="2825076"/>
            <a:ext cx="4574426" cy="9657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6877" y="2820052"/>
            <a:ext cx="4574426" cy="965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98624" y="2801261"/>
            <a:ext cx="4578876" cy="9666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Schermate dell’App</a:t>
            </a:r>
          </a:p>
        </p:txBody>
      </p:sp>
      <p:sp>
        <p:nvSpPr>
          <p:cNvPr id="232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233" name="1"/>
          <p:cNvSpPr txBox="1"/>
          <p:nvPr/>
        </p:nvSpPr>
        <p:spPr>
          <a:xfrm>
            <a:off x="11993880" y="12778317"/>
            <a:ext cx="3962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234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pic>
        <p:nvPicPr>
          <p:cNvPr id="23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400" y="2829447"/>
            <a:ext cx="4569975" cy="964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2696" y="2829447"/>
            <a:ext cx="4574426" cy="965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6877" y="2848236"/>
            <a:ext cx="4565526" cy="963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16424" y="2838841"/>
            <a:ext cx="4561076" cy="962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Desig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 u="sng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Schermate dell’App</a:t>
            </a:r>
          </a:p>
        </p:txBody>
      </p:sp>
      <p:sp>
        <p:nvSpPr>
          <p:cNvPr id="241" name="Ornament 16"/>
          <p:cNvSpPr/>
          <p:nvPr/>
        </p:nvSpPr>
        <p:spPr>
          <a:xfrm>
            <a:off x="11497122" y="13203922"/>
            <a:ext cx="1389757" cy="14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6" fill="norm" stroke="1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sp>
        <p:nvSpPr>
          <p:cNvPr id="242" name="1"/>
          <p:cNvSpPr txBox="1"/>
          <p:nvPr/>
        </p:nvSpPr>
        <p:spPr>
          <a:xfrm>
            <a:off x="11979097" y="12778317"/>
            <a:ext cx="4258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243" name="Rectangle"/>
          <p:cNvSpPr/>
          <p:nvPr/>
        </p:nvSpPr>
        <p:spPr>
          <a:xfrm>
            <a:off x="-282179" y="-1067571"/>
            <a:ext cx="24948358" cy="1270003"/>
          </a:xfrm>
          <a:prstGeom prst="rect">
            <a:avLst/>
          </a:prstGeom>
          <a:solidFill>
            <a:srgbClr val="DFF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Medium"/>
              </a:defRPr>
            </a:pPr>
          </a:p>
        </p:txBody>
      </p: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6877" y="2861392"/>
            <a:ext cx="4561076" cy="962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6047" y="2861392"/>
            <a:ext cx="4561076" cy="962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2861392"/>
            <a:ext cx="4561076" cy="962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Montserrat Medium"/>
        <a:ea typeface="Montserrat Medium"/>
        <a:cs typeface="Montserrat Medium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Montserrat Medium"/>
        <a:ea typeface="Montserrat Medium"/>
        <a:cs typeface="Montserrat Medium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